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25.svg" ContentType="image/svg+xml"/>
  <Override PartName="/ppt/media/image28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GIF"/><Relationship Id="rId3" Type="http://schemas.openxmlformats.org/officeDocument/2006/relationships/image" Target="../media/image30.GIF"/><Relationship Id="rId2" Type="http://schemas.openxmlformats.org/officeDocument/2006/relationships/image" Target="../media/image4.GIF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9.svg"/><Relationship Id="rId11" Type="http://schemas.openxmlformats.org/officeDocument/2006/relationships/image" Target="../media/image38.png"/><Relationship Id="rId10" Type="http://schemas.openxmlformats.org/officeDocument/2006/relationships/image" Target="../media/image37.svg"/><Relationship Id="rId1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GIF"/><Relationship Id="rId1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GIF"/><Relationship Id="rId1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GIF"/><Relationship Id="rId8" Type="http://schemas.openxmlformats.org/officeDocument/2006/relationships/image" Target="../media/image16.GIF"/><Relationship Id="rId7" Type="http://schemas.openxmlformats.org/officeDocument/2006/relationships/image" Target="../media/image15.GIF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4.GIF"/><Relationship Id="rId3" Type="http://schemas.openxmlformats.org/officeDocument/2006/relationships/image" Target="../media/image10.GIF"/><Relationship Id="rId2" Type="http://schemas.openxmlformats.org/officeDocument/2006/relationships/image" Target="../media/image12.GIF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2.jpeg"/><Relationship Id="rId15" Type="http://schemas.openxmlformats.org/officeDocument/2006/relationships/image" Target="../media/image21.jpeg"/><Relationship Id="rId14" Type="http://schemas.openxmlformats.org/officeDocument/2006/relationships/image" Target="../media/image20.GIF"/><Relationship Id="rId13" Type="http://schemas.openxmlformats.org/officeDocument/2006/relationships/image" Target="../media/image19.GIF"/><Relationship Id="rId12" Type="http://schemas.openxmlformats.org/officeDocument/2006/relationships/image" Target="../media/image9.GIF"/><Relationship Id="rId11" Type="http://schemas.openxmlformats.org/officeDocument/2006/relationships/image" Target="../media/image7.GIF"/><Relationship Id="rId10" Type="http://schemas.openxmlformats.org/officeDocument/2006/relationships/image" Target="../media/image18.GIF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9.GIF"/><Relationship Id="rId3" Type="http://schemas.openxmlformats.org/officeDocument/2006/relationships/image" Target="../media/image14.GIF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331244" y="-46990"/>
            <a:ext cx="11345400" cy="9927225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53975"/>
              <a:ext cx="558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60"/>
                </a:lnSpc>
              </a:pPr>
              <a:r>
                <a:rPr lang="en-US" sz="5615">
                  <a:solidFill>
                    <a:srgbClr val="FF914D"/>
                  </a:solidFill>
                  <a:latin typeface="HK Modular" panose="00000800000000000000"/>
                </a:rPr>
                <a:t>Harnessing advanced scientific computing</a:t>
              </a:r>
              <a:endParaRPr lang="en-US" sz="5615">
                <a:solidFill>
                  <a:srgbClr val="FF914D"/>
                </a:solidFill>
                <a:latin typeface="HK Modular" panose="0000080000000000000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908139" y="4963612"/>
            <a:ext cx="6384338" cy="8229600"/>
          </a:xfrm>
          <a:custGeom>
            <a:avLst/>
            <a:gdLst/>
            <a:ahLst/>
            <a:cxnLst/>
            <a:rect l="l" t="t" r="r" b="b"/>
            <a:pathLst>
              <a:path w="6384338" h="8229600">
                <a:moveTo>
                  <a:pt x="0" y="0"/>
                </a:moveTo>
                <a:lnTo>
                  <a:pt x="6384338" y="0"/>
                </a:lnTo>
                <a:lnTo>
                  <a:pt x="6384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3182600" y="3848100"/>
            <a:ext cx="6384290" cy="7793990"/>
          </a:xfrm>
          <a:custGeom>
            <a:avLst/>
            <a:gdLst/>
            <a:ahLst/>
            <a:cxnLst/>
            <a:rect l="l" t="t" r="r" b="b"/>
            <a:pathLst>
              <a:path w="6384338" h="8229600">
                <a:moveTo>
                  <a:pt x="0" y="0"/>
                </a:moveTo>
                <a:lnTo>
                  <a:pt x="6384338" y="0"/>
                </a:lnTo>
                <a:lnTo>
                  <a:pt x="6384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51" name="Google Shape;251;p19" descr="M.Kumarasamy College of Engineering, Karur :: MK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590" y="0"/>
            <a:ext cx="5734685" cy="227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 descr="M.Kumarasamy College of Engineering, Karur :: MK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251940" y="0"/>
            <a:ext cx="4036060" cy="1789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-635"/>
            <a:ext cx="18288000" cy="310134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64590"/>
            <a:ext cx="5595620" cy="136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70"/>
              </a:lnSpc>
              <a:spcBef>
                <a:spcPct val="0"/>
              </a:spcBef>
            </a:pPr>
            <a:r>
              <a:rPr lang="en-US" sz="7620">
                <a:solidFill>
                  <a:srgbClr val="000000"/>
                </a:solidFill>
                <a:latin typeface="Agrandir" panose="00000500000000000000"/>
              </a:rPr>
              <a:t>Output : </a:t>
            </a:r>
            <a:endParaRPr lang="en-US" sz="7620">
              <a:solidFill>
                <a:srgbClr val="000000"/>
              </a:solidFill>
              <a:latin typeface="Agrandir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6691" y="3964640"/>
            <a:ext cx="14874618" cy="162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0"/>
              </a:lnSpc>
            </a:pPr>
          </a:p>
          <a:p>
            <a:pPr algn="ctr">
              <a:lnSpc>
                <a:spcPts val="6320"/>
              </a:lnSpc>
              <a:spcBef>
                <a:spcPct val="0"/>
              </a:spcBef>
            </a:pPr>
          </a:p>
        </p:txBody>
      </p:sp>
      <p:pic>
        <p:nvPicPr>
          <p:cNvPr id="8" name="Picture 7" descr="Screenshot 2024-05-16 1947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35" y="3924300"/>
            <a:ext cx="16644620" cy="3228340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5000"/>
          </a:blip>
          <a:srcRect/>
          <a:stretch>
            <a:fillRect/>
          </a:stretch>
        </p:blipFill>
        <p:spPr>
          <a:xfrm>
            <a:off x="-1662681" y="-6438340"/>
            <a:ext cx="13761077" cy="141535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0" y="6172200"/>
            <a:ext cx="3708464" cy="4114800"/>
          </a:xfrm>
          <a:custGeom>
            <a:avLst/>
            <a:gdLst/>
            <a:ahLst/>
            <a:cxnLst/>
            <a:rect l="l" t="t" r="r" b="b"/>
            <a:pathLst>
              <a:path w="3708464" h="4114800">
                <a:moveTo>
                  <a:pt x="0" y="0"/>
                </a:moveTo>
                <a:lnTo>
                  <a:pt x="3708464" y="0"/>
                </a:lnTo>
                <a:lnTo>
                  <a:pt x="37084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15485715" y="-276541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2057400" h="41148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47023" y="0"/>
            <a:ext cx="11593955" cy="10287000"/>
          </a:xfrm>
          <a:custGeom>
            <a:avLst/>
            <a:gdLst/>
            <a:ahLst/>
            <a:cxnLst/>
            <a:rect l="l" t="t" r="r" b="b"/>
            <a:pathLst>
              <a:path w="11593955" h="10287000">
                <a:moveTo>
                  <a:pt x="0" y="0"/>
                </a:moveTo>
                <a:lnTo>
                  <a:pt x="11593954" y="0"/>
                </a:lnTo>
                <a:lnTo>
                  <a:pt x="115939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2881" y="1284127"/>
            <a:ext cx="19149751" cy="4787438"/>
          </a:xfrm>
          <a:custGeom>
            <a:avLst/>
            <a:gdLst/>
            <a:ahLst/>
            <a:cxnLst/>
            <a:rect l="l" t="t" r="r" b="b"/>
            <a:pathLst>
              <a:path w="19149751" h="4787438">
                <a:moveTo>
                  <a:pt x="0" y="0"/>
                </a:moveTo>
                <a:lnTo>
                  <a:pt x="19149751" y="0"/>
                </a:lnTo>
                <a:lnTo>
                  <a:pt x="19149751" y="4787437"/>
                </a:lnTo>
                <a:lnTo>
                  <a:pt x="0" y="47874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11263" y="4953000"/>
            <a:ext cx="8465475" cy="441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</a:p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EE140"/>
                </a:solidFill>
                <a:latin typeface="Agrandir" panose="00000500000000000000"/>
              </a:rPr>
              <a:t>For this </a:t>
            </a:r>
            <a:endParaRPr lang="en-US" sz="7000">
              <a:solidFill>
                <a:srgbClr val="FEE140"/>
              </a:solidFill>
              <a:latin typeface="Agrandir" panose="00000500000000000000"/>
            </a:endParaRP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FEE140"/>
                </a:solidFill>
                <a:latin typeface="Agrandir" panose="00000500000000000000"/>
              </a:rPr>
              <a:t> wonderful opportunity..!</a:t>
            </a:r>
            <a:endParaRPr lang="en-US" sz="7000">
              <a:solidFill>
                <a:srgbClr val="FEE140"/>
              </a:solidFill>
              <a:latin typeface="Agrandir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7143" y="82255"/>
            <a:ext cx="5990630" cy="169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>
                <a:solidFill>
                  <a:srgbClr val="5CE1E6"/>
                </a:solidFill>
                <a:latin typeface="Agrandir" panose="00000500000000000000"/>
              </a:rPr>
              <a:t>THANK YOU</a:t>
            </a:r>
            <a:endParaRPr lang="en-US" sz="8500">
              <a:solidFill>
                <a:srgbClr val="5CE1E6"/>
              </a:solidFill>
              <a:latin typeface="Agrandir" panose="00000500000000000000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5000"/>
          </a:blip>
          <a:srcRect/>
          <a:stretch>
            <a:fillRect/>
          </a:stretch>
        </p:blipFill>
        <p:spPr>
          <a:xfrm rot="-10800000">
            <a:off x="10656963" y="-3594357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7199120">
            <a:off x="-2896988" y="1034721"/>
            <a:ext cx="5793977" cy="58954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56309" y="1467293"/>
            <a:ext cx="13775382" cy="446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FFE500"/>
                </a:solidFill>
                <a:latin typeface="HK Modular" panose="00000800000000000000"/>
              </a:rPr>
              <a:t>PARALLEL </a:t>
            </a:r>
            <a:endParaRPr lang="en-US" sz="8500">
              <a:solidFill>
                <a:srgbClr val="FFE500"/>
              </a:solidFill>
              <a:latin typeface="HK Modular" panose="00000800000000000000"/>
            </a:endParaRPr>
          </a:p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FFE500"/>
                </a:solidFill>
                <a:latin typeface="HK Modular" panose="00000800000000000000"/>
              </a:rPr>
              <a:t>MATRIX</a:t>
            </a:r>
            <a:endParaRPr lang="en-US" sz="8500">
              <a:solidFill>
                <a:srgbClr val="FFE500"/>
              </a:solidFill>
              <a:latin typeface="HK Modular" panose="00000800000000000000"/>
            </a:endParaRPr>
          </a:p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>
                <a:solidFill>
                  <a:srgbClr val="FFE500"/>
                </a:solidFill>
                <a:latin typeface="HK Modular" panose="00000800000000000000"/>
              </a:rPr>
              <a:t>MULTIPLICATION</a:t>
            </a:r>
            <a:r>
              <a:rPr lang="en-US" sz="8500">
                <a:solidFill>
                  <a:srgbClr val="000000"/>
                </a:solidFill>
                <a:latin typeface="HK Modular" panose="00000800000000000000"/>
              </a:rPr>
              <a:t> </a:t>
            </a:r>
            <a:endParaRPr lang="en-US" sz="8500">
              <a:solidFill>
                <a:srgbClr val="000000"/>
              </a:solidFill>
              <a:latin typeface="HK Modular" panose="000008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10733163" y="5946142"/>
            <a:ext cx="5044441" cy="3917950"/>
            <a:chOff x="0" y="-79607"/>
            <a:chExt cx="1328577" cy="10318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8577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2912" y="-79607"/>
              <a:ext cx="1278738" cy="1031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60"/>
                </a:lnSpc>
              </a:pPr>
              <a:r>
                <a:rPr lang="en-US" sz="4615">
                  <a:solidFill>
                    <a:srgbClr val="2B2B2B"/>
                  </a:solidFill>
                  <a:latin typeface="Agrandir" panose="00000500000000000000"/>
                </a:rPr>
                <a:t>-IN PYTHON</a:t>
              </a:r>
              <a:endParaRPr lang="en-US" sz="4615">
                <a:solidFill>
                  <a:srgbClr val="2B2B2B"/>
                </a:solidFill>
                <a:latin typeface="Agrandir" panose="00000500000000000000"/>
              </a:endParaRPr>
            </a:p>
          </p:txBody>
        </p:sp>
      </p:grpSp>
      <p:pic>
        <p:nvPicPr>
          <p:cNvPr id="251" name="Google Shape;251;p19" descr="M.Kumarasamy College of Engineering, Karur :: MK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1590" y="0"/>
            <a:ext cx="5734685" cy="227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 descr="M.Kumarasamy College of Engineering, Karur :: MKC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251940" y="0"/>
            <a:ext cx="4036060" cy="1789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333632" y="4646667"/>
            <a:ext cx="9620737" cy="3466360"/>
            <a:chOff x="0" y="0"/>
            <a:chExt cx="3460767" cy="1251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60767" cy="1251930"/>
            </a:xfrm>
            <a:custGeom>
              <a:avLst/>
              <a:gdLst/>
              <a:ahLst/>
              <a:cxnLst/>
              <a:rect l="l" t="t" r="r" b="b"/>
              <a:pathLst>
                <a:path w="3460767" h="1251930">
                  <a:moveTo>
                    <a:pt x="3336307" y="1251930"/>
                  </a:moveTo>
                  <a:lnTo>
                    <a:pt x="124460" y="1251930"/>
                  </a:lnTo>
                  <a:cubicBezTo>
                    <a:pt x="55880" y="1251930"/>
                    <a:pt x="0" y="1196050"/>
                    <a:pt x="0" y="11274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36307" y="0"/>
                  </a:lnTo>
                  <a:cubicBezTo>
                    <a:pt x="3404887" y="0"/>
                    <a:pt x="3460767" y="55880"/>
                    <a:pt x="3460767" y="124460"/>
                  </a:cubicBezTo>
                  <a:lnTo>
                    <a:pt x="3460767" y="1127470"/>
                  </a:lnTo>
                  <a:cubicBezTo>
                    <a:pt x="3460767" y="1196050"/>
                    <a:pt x="3404887" y="1251930"/>
                    <a:pt x="3336307" y="125193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088060" y="2646193"/>
            <a:ext cx="8111880" cy="128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0"/>
              </a:lnSpc>
              <a:spcBef>
                <a:spcPct val="0"/>
              </a:spcBef>
            </a:pPr>
            <a:r>
              <a:rPr lang="en-US" sz="6370">
                <a:solidFill>
                  <a:srgbClr val="000000"/>
                </a:solidFill>
                <a:latin typeface="Agrandir" panose="00000500000000000000"/>
              </a:rPr>
              <a:t>TEAM MATES  :</a:t>
            </a:r>
            <a:endParaRPr lang="en-US" sz="6370">
              <a:solidFill>
                <a:srgbClr val="000000"/>
              </a:solidFill>
              <a:latin typeface="Agrandir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11980" y="5219700"/>
            <a:ext cx="9542145" cy="31597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625"/>
              </a:lnSpc>
            </a:pPr>
            <a:r>
              <a:rPr lang="en-US" sz="4000" b="1">
                <a:solidFill>
                  <a:srgbClr val="000000"/>
                </a:solidFill>
                <a:latin typeface="Agrandir" panose="00000500000000000000"/>
                <a:ea typeface="Agrandir" panose="00000500000000000000"/>
              </a:rPr>
              <a:t>♤ Rithika  </a:t>
            </a:r>
            <a:r>
              <a:rPr lang="en-US" sz="4000" b="1">
                <a:solidFill>
                  <a:srgbClr val="000000"/>
                </a:solidFill>
                <a:latin typeface="Agrandir" panose="00000500000000000000"/>
              </a:rPr>
              <a:t>927623BAD091</a:t>
            </a:r>
            <a:endParaRPr lang="en-US" sz="4000" b="1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4625"/>
              </a:lnSpc>
            </a:pPr>
            <a:r>
              <a:rPr lang="en-US" sz="4000" b="1">
                <a:solidFill>
                  <a:srgbClr val="000000"/>
                </a:solidFill>
                <a:latin typeface="Agrandir" panose="00000500000000000000"/>
                <a:ea typeface="Agrandir" panose="00000500000000000000"/>
              </a:rPr>
              <a:t>♤ Rooba   927623BAD092</a:t>
            </a:r>
            <a:endParaRPr lang="en-US" sz="4000" b="1">
              <a:solidFill>
                <a:srgbClr val="000000"/>
              </a:solidFill>
              <a:latin typeface="Agrandir" panose="00000500000000000000"/>
              <a:ea typeface="Agrandir" panose="00000500000000000000"/>
            </a:endParaRPr>
          </a:p>
          <a:p>
            <a:pPr>
              <a:lnSpc>
                <a:spcPts val="4625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Agrandir" panose="00000500000000000000"/>
                <a:ea typeface="Agrandir" panose="00000500000000000000"/>
              </a:rPr>
              <a:t>♤ E.Ruthuvarshan 927623BAD093</a:t>
            </a:r>
            <a:endParaRPr lang="en-US" sz="4000" b="1">
              <a:solidFill>
                <a:srgbClr val="000000"/>
              </a:solidFill>
              <a:latin typeface="Agrandir" panose="00000500000000000000"/>
              <a:ea typeface="Agrandir" panose="00000500000000000000"/>
            </a:endParaRPr>
          </a:p>
        </p:txBody>
      </p:sp>
      <p:pic>
        <p:nvPicPr>
          <p:cNvPr id="251" name="Google Shape;251;p19" descr="M.Kumarasamy College of Engineering, Karur :: MK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590" y="0"/>
            <a:ext cx="5734685" cy="227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 descr="M.Kumarasamy College of Engineering, Karur :: MK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251940" y="0"/>
            <a:ext cx="4036060" cy="1789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5000"/>
          </a:blip>
          <a:srcRect/>
          <a:stretch>
            <a:fillRect/>
          </a:stretch>
        </p:blipFill>
        <p:spPr>
          <a:xfrm rot="3203220">
            <a:off x="9742104" y="-92011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5741405">
            <a:off x="-4417560" y="2662698"/>
            <a:ext cx="8143369" cy="103246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6498" y="809625"/>
            <a:ext cx="7441149" cy="90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en-US" sz="4520">
                <a:solidFill>
                  <a:srgbClr val="000000"/>
                </a:solidFill>
                <a:latin typeface="Agrandir" panose="00000500000000000000"/>
              </a:rPr>
              <a:t>Problem statement :</a:t>
            </a:r>
            <a:endParaRPr lang="en-US" sz="4520">
              <a:solidFill>
                <a:srgbClr val="000000"/>
              </a:solidFill>
              <a:latin typeface="Agrandir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6824" y="1633733"/>
            <a:ext cx="17514351" cy="769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</a:p>
          <a:p>
            <a:pPr>
              <a:lnSpc>
                <a:spcPts val="5000"/>
              </a:lnSpc>
            </a:pP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1)</a:t>
            </a: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Develop a Python program to compare the performance of sequential and parallel matrix multiplication algorithms. </a:t>
            </a:r>
            <a:endParaRPr lang="en-US" sz="3570">
              <a:solidFill>
                <a:srgbClr val="00BF63"/>
              </a:solidFill>
              <a:latin typeface="Agrandir" panose="00000500000000000000"/>
            </a:endParaRPr>
          </a:p>
          <a:p>
            <a:pPr>
              <a:lnSpc>
                <a:spcPts val="5000"/>
              </a:lnSpc>
            </a:pP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2)</a:t>
            </a: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Given two randomly generated matrices A (dimensions mxk) and B (dimensions kxn), the program aims to measure the execution time of both sequential and parallel matrix multiplication methods.</a:t>
            </a:r>
            <a:endParaRPr lang="en-US" sz="3570">
              <a:solidFill>
                <a:srgbClr val="00BF63"/>
              </a:solidFill>
              <a:latin typeface="Agrandir" panose="00000500000000000000"/>
            </a:endParaRPr>
          </a:p>
          <a:p>
            <a:pPr>
              <a:lnSpc>
                <a:spcPts val="5000"/>
              </a:lnSpc>
            </a:pP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3)</a:t>
            </a: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 The parallel method should utilize multiprocessing to distribute the computation across multiple CPU cores effectively. </a:t>
            </a:r>
            <a:endParaRPr lang="en-US" sz="3570">
              <a:solidFill>
                <a:srgbClr val="00BF63"/>
              </a:solidFill>
              <a:latin typeface="Agrandir" panose="00000500000000000000"/>
            </a:endParaRPr>
          </a:p>
          <a:p>
            <a:pPr>
              <a:lnSpc>
                <a:spcPts val="5000"/>
              </a:lnSpc>
            </a:pP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4)</a:t>
            </a: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The program should output the execution times of both methods and verify the correctness of the results. </a:t>
            </a:r>
            <a:endParaRPr lang="en-US" sz="3570">
              <a:solidFill>
                <a:srgbClr val="00BF63"/>
              </a:solidFill>
              <a:latin typeface="Agrandir" panose="00000500000000000000"/>
            </a:endParaRPr>
          </a:p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5)</a:t>
            </a:r>
            <a:r>
              <a:rPr lang="en-US" sz="3570">
                <a:solidFill>
                  <a:srgbClr val="00BF63"/>
                </a:solidFill>
                <a:latin typeface="Agrandir" panose="00000500000000000000"/>
              </a:rPr>
              <a:t>The goal is to demonstrate the efficiency gains of parallelism in large-scale matrix multiplication tasks.</a:t>
            </a:r>
            <a:endParaRPr lang="en-US" sz="3570">
              <a:solidFill>
                <a:srgbClr val="00BF63"/>
              </a:solidFill>
              <a:latin typeface="Agrandir" panose="00000500000000000000"/>
            </a:endParaRPr>
          </a:p>
        </p:txBody>
      </p:sp>
    </p:spTree>
  </p:cSld>
  <p:clrMapOvr>
    <a:masterClrMapping/>
  </p:clrMapOvr>
  <p:transition spd="slow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5000"/>
          </a:blip>
          <a:srcRect/>
          <a:stretch>
            <a:fillRect/>
          </a:stretch>
        </p:blipFill>
        <p:spPr>
          <a:xfrm>
            <a:off x="-4238602" y="2008911"/>
            <a:ext cx="9621431" cy="97899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 rot="9720163">
            <a:off x="11050101" y="-1599872"/>
            <a:ext cx="8670039" cy="8654721"/>
          </a:xfrm>
          <a:prstGeom prst="rect">
            <a:avLst/>
          </a:prstGeom>
          <a:ln cap="sq">
            <a:noFill/>
            <a:prstDash val="lgDash"/>
          </a:ln>
        </p:spPr>
      </p:pic>
      <p:sp>
        <p:nvSpPr>
          <p:cNvPr id="4" name="TextBox 4"/>
          <p:cNvSpPr txBox="1"/>
          <p:nvPr/>
        </p:nvSpPr>
        <p:spPr>
          <a:xfrm>
            <a:off x="572114" y="1867132"/>
            <a:ext cx="17352617" cy="734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5"/>
              </a:lnSpc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This Python program explores the performance benefits of 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5725"/>
              </a:lnSpc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parallelism in matrix multiplication.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5725"/>
              </a:lnSpc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 It compares the execution time of sequential and parallel matrix 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5725"/>
              </a:lnSpc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multiplication algorithms using randomly generated matrices. 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5725"/>
              </a:lnSpc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The parallel method leverages multiprocessing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5725"/>
              </a:lnSpc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 to distribute computation across multiple CPU cores. 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5725"/>
              </a:lnSpc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The program measures and contrasts the execution times of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5725"/>
              </a:lnSpc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 both methods and verifies result correctness. 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5725"/>
              </a:lnSpc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Through this analysis, it demonstrates the potential efficiency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5725"/>
              </a:lnSpc>
              <a:spcBef>
                <a:spcPct val="0"/>
              </a:spcBef>
            </a:pPr>
            <a:r>
              <a:rPr lang="en-US" sz="4090">
                <a:solidFill>
                  <a:srgbClr val="000000"/>
                </a:solidFill>
                <a:latin typeface="Agrandir" panose="00000500000000000000"/>
              </a:rPr>
              <a:t> gains achieved through parallelism in large-scale matrix operations.</a:t>
            </a:r>
            <a:endParaRPr lang="en-US" sz="4090">
              <a:solidFill>
                <a:srgbClr val="000000"/>
              </a:solidFill>
              <a:latin typeface="Agrandir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95400" y="647700"/>
            <a:ext cx="3006725" cy="8108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3770">
                <a:solidFill>
                  <a:srgbClr val="000000"/>
                </a:solidFill>
                <a:latin typeface="Agrandir" panose="00000500000000000000"/>
              </a:rPr>
              <a:t>Abstract  :</a:t>
            </a:r>
            <a:endParaRPr lang="en-US" sz="3770">
              <a:solidFill>
                <a:srgbClr val="000000"/>
              </a:solidFill>
              <a:latin typeface="Agrandir" panose="0000050000000000000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5000"/>
          </a:blip>
          <a:srcRect t="10419"/>
          <a:stretch>
            <a:fillRect/>
          </a:stretch>
        </p:blipFill>
        <p:spPr>
          <a:xfrm rot="-1425796">
            <a:off x="1715422" y="-97067"/>
            <a:ext cx="17005599" cy="170055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439535" y="958367"/>
            <a:ext cx="19727535" cy="829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5"/>
              </a:lnSpc>
            </a:pPr>
          </a:p>
          <a:p>
            <a:pPr algn="ctr">
              <a:lnSpc>
                <a:spcPts val="5885"/>
              </a:lnSpc>
            </a:pPr>
          </a:p>
          <a:p>
            <a:pPr algn="ctr">
              <a:lnSpc>
                <a:spcPts val="5885"/>
              </a:lnSpc>
            </a:pP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                          </a:t>
            </a: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1. Define matrix multiplication function.</a:t>
            </a:r>
            <a:endParaRPr lang="en-US" sz="42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5885"/>
              </a:lnSpc>
            </a:pP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        </a:t>
            </a: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2. Split matrices into chunks.</a:t>
            </a:r>
            <a:endParaRPr lang="en-US" sz="42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5885"/>
              </a:lnSpc>
            </a:pP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                     </a:t>
            </a: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3. Utilize multiprocessing for parallel </a:t>
            </a:r>
            <a:endParaRPr lang="en-US" sz="42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5885"/>
              </a:lnSpc>
            </a:pP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computation.</a:t>
            </a:r>
            <a:endParaRPr lang="en-US" sz="42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5885"/>
              </a:lnSpc>
            </a:pP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4. Concatenate results.</a:t>
            </a:r>
            <a:endParaRPr lang="en-US" sz="42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5885"/>
              </a:lnSpc>
            </a:pP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                                       </a:t>
            </a: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5. Measure execution time for both sequential </a:t>
            </a:r>
            <a:endParaRPr lang="en-US" sz="42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5885"/>
              </a:lnSpc>
            </a:pP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and parallel methods.</a:t>
            </a:r>
            <a:endParaRPr lang="en-US" sz="42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5885"/>
              </a:lnSpc>
            </a:pP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        </a:t>
            </a: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6. Verify result correctness.</a:t>
            </a:r>
            <a:endParaRPr lang="en-US" sz="42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                      </a:t>
            </a:r>
            <a:r>
              <a:rPr lang="en-US" sz="4200">
                <a:solidFill>
                  <a:srgbClr val="000000"/>
                </a:solidFill>
                <a:latin typeface="Agrandir" panose="00000500000000000000"/>
              </a:rPr>
              <a:t>7. Output performance comparison.</a:t>
            </a:r>
            <a:endParaRPr lang="en-US" sz="4200">
              <a:solidFill>
                <a:srgbClr val="000000"/>
              </a:solidFill>
              <a:latin typeface="Agrandir" panose="000005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10171" y="1136743"/>
            <a:ext cx="5094055" cy="837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0"/>
              </a:lnSpc>
              <a:spcBef>
                <a:spcPct val="0"/>
              </a:spcBef>
            </a:pPr>
            <a:r>
              <a:rPr lang="en-US" sz="4195">
                <a:solidFill>
                  <a:srgbClr val="000000"/>
                </a:solidFill>
                <a:latin typeface="Agrandir" panose="00000500000000000000"/>
              </a:rPr>
              <a:t>Proposed  Solution  :</a:t>
            </a:r>
            <a:endParaRPr lang="en-US" sz="4195">
              <a:solidFill>
                <a:srgbClr val="000000"/>
              </a:solidFill>
              <a:latin typeface="Agrandir" panose="00000500000000000000"/>
            </a:endParaRP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-76200" y="5753100"/>
            <a:ext cx="5459730" cy="4536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8062521" y="2112153"/>
            <a:ext cx="1675260" cy="18124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5635686" y="6362376"/>
            <a:ext cx="1623614" cy="18124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3088429" y="6469145"/>
            <a:ext cx="1812471" cy="1598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>
            <a:off x="10541172" y="6547521"/>
            <a:ext cx="1812471" cy="14421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5000"/>
          </a:blip>
          <a:srcRect/>
          <a:stretch>
            <a:fillRect/>
          </a:stretch>
        </p:blipFill>
        <p:spPr>
          <a:xfrm>
            <a:off x="8044179" y="6362376"/>
            <a:ext cx="1762207" cy="18124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25000"/>
          </a:blip>
          <a:srcRect/>
          <a:stretch>
            <a:fillRect/>
          </a:stretch>
        </p:blipFill>
        <p:spPr>
          <a:xfrm>
            <a:off x="15446829" y="4311911"/>
            <a:ext cx="1812471" cy="17767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25000"/>
          </a:blip>
          <a:srcRect/>
          <a:stretch>
            <a:fillRect/>
          </a:stretch>
        </p:blipFill>
        <p:spPr>
          <a:xfrm>
            <a:off x="12939517" y="4527914"/>
            <a:ext cx="1812471" cy="13447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25000"/>
          </a:blip>
          <a:srcRect/>
          <a:stretch>
            <a:fillRect/>
          </a:stretch>
        </p:blipFill>
        <p:spPr>
          <a:xfrm>
            <a:off x="15516417" y="2112153"/>
            <a:ext cx="1742883" cy="181247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25000"/>
          </a:blip>
          <a:srcRect/>
          <a:stretch>
            <a:fillRect/>
          </a:stretch>
        </p:blipFill>
        <p:spPr>
          <a:xfrm>
            <a:off x="10432205" y="4363179"/>
            <a:ext cx="1812471" cy="16742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25000"/>
          </a:blip>
          <a:srcRect/>
          <a:stretch>
            <a:fillRect/>
          </a:stretch>
        </p:blipFill>
        <p:spPr>
          <a:xfrm>
            <a:off x="8019047" y="4294046"/>
            <a:ext cx="1718317" cy="18124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25000"/>
          </a:blip>
          <a:srcRect/>
          <a:stretch>
            <a:fillRect/>
          </a:stretch>
        </p:blipFill>
        <p:spPr>
          <a:xfrm>
            <a:off x="13492810" y="2113754"/>
            <a:ext cx="1812471" cy="180926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25000"/>
          </a:blip>
          <a:srcRect/>
          <a:stretch>
            <a:fillRect/>
          </a:stretch>
        </p:blipFill>
        <p:spPr>
          <a:xfrm>
            <a:off x="11972523" y="2112153"/>
            <a:ext cx="1309152" cy="181247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alphaModFix amt="25000"/>
          </a:blip>
          <a:srcRect/>
          <a:stretch>
            <a:fillRect/>
          </a:stretch>
        </p:blipFill>
        <p:spPr>
          <a:xfrm>
            <a:off x="9948916" y="2160875"/>
            <a:ext cx="1812471" cy="171502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25000" y="0"/>
            <a:ext cx="8384540" cy="64808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730"/>
              </a:lnSpc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- </a:t>
            </a:r>
            <a:r>
              <a:rPr lang="en-US" sz="2400">
                <a:solidFill>
                  <a:srgbClr val="FF3131"/>
                </a:solidFill>
                <a:latin typeface="Agrandir Bold" panose="00000500000000000000"/>
              </a:rPr>
              <a:t>Parallel matrix multiplication finds practical use in:</a:t>
            </a:r>
            <a:endParaRPr lang="en-US" sz="2400">
              <a:solidFill>
                <a:srgbClr val="FF3131"/>
              </a:solidFill>
              <a:latin typeface="Agrandir Bold" panose="00000500000000000000"/>
            </a:endParaRPr>
          </a:p>
          <a:p>
            <a:pPr>
              <a:lnSpc>
                <a:spcPts val="4605"/>
              </a:lnSpc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Scientific simulations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4605"/>
              </a:lnSpc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Machine learning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4605"/>
              </a:lnSpc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Image processing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4605"/>
              </a:lnSpc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Optimization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4605"/>
              </a:lnSpc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Big data analytics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4605"/>
              </a:lnSpc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- It accelerates computations by: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4605"/>
              </a:lnSpc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Distributing tasks across multiple processors or cores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>
              <a:lnSpc>
                <a:spcPts val="4605"/>
              </a:lnSpc>
              <a:spcBef>
                <a:spcPct val="0"/>
              </a:spcBef>
            </a:pPr>
            <a:endParaRPr sz="2400"/>
          </a:p>
        </p:txBody>
      </p:sp>
      <p:sp>
        <p:nvSpPr>
          <p:cNvPr id="16" name="TextBox 16"/>
          <p:cNvSpPr txBox="1"/>
          <p:nvPr/>
        </p:nvSpPr>
        <p:spPr>
          <a:xfrm>
            <a:off x="76200" y="303"/>
            <a:ext cx="5043474" cy="65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  <a:spcBef>
                <a:spcPct val="0"/>
              </a:spcBef>
            </a:pPr>
            <a:r>
              <a:rPr lang="en-US" sz="3280">
                <a:solidFill>
                  <a:srgbClr val="000000"/>
                </a:solidFill>
                <a:latin typeface="Agrandir" panose="00000500000000000000"/>
              </a:rPr>
              <a:t>Real time applications :</a:t>
            </a:r>
            <a:endParaRPr lang="en-US" sz="3280">
              <a:solidFill>
                <a:srgbClr val="000000"/>
              </a:solidFill>
              <a:latin typeface="Agrandir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067800" y="4686051"/>
            <a:ext cx="9144000" cy="553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400">
                <a:solidFill>
                  <a:srgbClr val="FF3131"/>
                </a:solidFill>
                <a:latin typeface="Agrandir Bold" panose="00000500000000000000"/>
              </a:rPr>
              <a:t> This speeds up tasks like:</a:t>
            </a:r>
            <a:endParaRPr lang="en-US" sz="2400">
              <a:solidFill>
                <a:srgbClr val="FF3131"/>
              </a:solidFill>
              <a:latin typeface="Agrandir Bold" panose="00000500000000000000"/>
            </a:endParaRP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Solving linear equations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Training neural networks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Processing images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Optimizing algorithms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Analyzing large datasets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- Its application leads to faster and more scalable solutions in diverse fields such as: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Physics - Finance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grandir" panose="00000500000000000000"/>
              </a:rPr>
              <a:t>  - Data-driven decision-making</a:t>
            </a:r>
            <a:endParaRPr lang="en-US" sz="2400">
              <a:solidFill>
                <a:srgbClr val="000000"/>
              </a:solidFill>
              <a:latin typeface="Agrandir" panose="00000500000000000000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15"/>
          <a:stretch>
            <a:fillRect/>
          </a:stretch>
        </p:blipFill>
        <p:spPr>
          <a:xfrm>
            <a:off x="-12065" y="571500"/>
            <a:ext cx="5382260" cy="5235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16"/>
          <a:stretch>
            <a:fillRect/>
          </a:stretch>
        </p:blipFill>
        <p:spPr>
          <a:xfrm>
            <a:off x="5425440" y="5674360"/>
            <a:ext cx="3667760" cy="4642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141606"/>
            <a:ext cx="17259300" cy="64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Agrandir" panose="00000500000000000000"/>
              </a:rPr>
              <a:t>Python program for Parallel matrix multiplication  :</a:t>
            </a:r>
            <a:endParaRPr lang="en-US" sz="3200">
              <a:solidFill>
                <a:srgbClr val="000000"/>
              </a:solidFill>
              <a:latin typeface="Agrandir" panose="00000500000000000000"/>
            </a:endParaRPr>
          </a:p>
        </p:txBody>
      </p:sp>
      <p:pic>
        <p:nvPicPr>
          <p:cNvPr id="7" name="Picture 6" descr="Screenshot 2024-05-16 1945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2815"/>
            <a:ext cx="18288635" cy="9392285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80857" y="3779857"/>
            <a:ext cx="6507143" cy="6507143"/>
          </a:xfrm>
          <a:custGeom>
            <a:avLst/>
            <a:gdLst/>
            <a:ahLst/>
            <a:cxnLst/>
            <a:rect l="l" t="t" r="r" b="b"/>
            <a:pathLst>
              <a:path w="6507143" h="6507143">
                <a:moveTo>
                  <a:pt x="0" y="0"/>
                </a:moveTo>
                <a:lnTo>
                  <a:pt x="6507143" y="0"/>
                </a:lnTo>
                <a:lnTo>
                  <a:pt x="6507143" y="6507143"/>
                </a:lnTo>
                <a:lnTo>
                  <a:pt x="0" y="650714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5250030" y="582849"/>
            <a:ext cx="1762207" cy="18124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86511" y="1028700"/>
            <a:ext cx="1762207" cy="18124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45602" y="5887674"/>
            <a:ext cx="1762207" cy="181247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2999"/>
          </a:blip>
          <a:srcRect/>
          <a:stretch>
            <a:fillRect/>
          </a:stretch>
        </p:blipFill>
        <p:spPr>
          <a:xfrm>
            <a:off x="10337855" y="2755864"/>
            <a:ext cx="2652728" cy="26480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98000"/>
          </a:blip>
          <a:srcRect/>
          <a:stretch>
            <a:fillRect/>
          </a:stretch>
        </p:blipFill>
        <p:spPr>
          <a:xfrm>
            <a:off x="6829682" y="7638959"/>
            <a:ext cx="2652728" cy="2648041"/>
          </a:xfrm>
          <a:prstGeom prst="rect">
            <a:avLst/>
          </a:prstGeom>
        </p:spPr>
      </p:pic>
      <p:pic>
        <p:nvPicPr>
          <p:cNvPr id="12" name="Picture 11" descr="Screenshot 2024-05-16 1946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" y="17780"/>
            <a:ext cx="18272760" cy="102368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2498</Words>
  <Application>WPS Presentation</Application>
  <PresentationFormat>On-screen Show (4:3)</PresentationFormat>
  <Paragraphs>81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HK Modular</vt:lpstr>
      <vt:lpstr>Segoe Print</vt:lpstr>
      <vt:lpstr>Agrandir</vt:lpstr>
      <vt:lpstr>Agrandir Bold</vt:lpstr>
      <vt:lpstr>Poppins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Presentation in Pink Lilac Pastel Blobs Basic Style</dc:title>
  <dc:creator/>
  <cp:lastModifiedBy>User</cp:lastModifiedBy>
  <cp:revision>3</cp:revision>
  <dcterms:created xsi:type="dcterms:W3CDTF">2006-08-16T00:00:00Z</dcterms:created>
  <dcterms:modified xsi:type="dcterms:W3CDTF">2024-05-16T14:28:50Z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1E05E727B7664BF7B4738827043EA688_12</vt:lpwstr>
  </property>
  <property fmtid="{D5CDD505-2E9C-101B-9397-08002B2CF9AE}" pid="3" name="KSOProductBuildVer">
    <vt:lpwstr>1033-12.2.0.13472</vt:lpwstr>
  </property>
</Properties>
</file>